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412" autoAdjust="0"/>
    <p:restoredTop sz="94660" autoAdjust="0"/>
  </p:normalViewPr>
  <p:slideViewPr>
    <p:cSldViewPr>
      <p:cViewPr>
        <p:scale>
          <a:sx n="90" d="100"/>
          <a:sy n="90" d="100"/>
        </p:scale>
        <p:origin x="-156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F4912-1B7F-4359-A9F4-4E29D5801977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066D6-35EF-42AB-8ECD-DF079F3E0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066D6-35EF-42AB-8ECD-DF079F3E0D2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8C28722-DBDF-40A3-84B6-B6CEC7359E87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68AEBE8-540B-44C2-8975-12A00107A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8722-DBDF-40A3-84B6-B6CEC7359E87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EBE8-540B-44C2-8975-12A00107A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8722-DBDF-40A3-84B6-B6CEC7359E87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EBE8-540B-44C2-8975-12A00107A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8C28722-DBDF-40A3-84B6-B6CEC7359E87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EBE8-540B-44C2-8975-12A00107A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8C28722-DBDF-40A3-84B6-B6CEC7359E87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68AEBE8-540B-44C2-8975-12A00107A87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8C28722-DBDF-40A3-84B6-B6CEC7359E87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68AEBE8-540B-44C2-8975-12A00107A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8C28722-DBDF-40A3-84B6-B6CEC7359E87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68AEBE8-540B-44C2-8975-12A00107A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8722-DBDF-40A3-84B6-B6CEC7359E87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EBE8-540B-44C2-8975-12A00107A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8C28722-DBDF-40A3-84B6-B6CEC7359E87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68AEBE8-540B-44C2-8975-12A00107A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8C28722-DBDF-40A3-84B6-B6CEC7359E87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68AEBE8-540B-44C2-8975-12A00107A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8C28722-DBDF-40A3-84B6-B6CEC7359E87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68AEBE8-540B-44C2-8975-12A00107A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8C28722-DBDF-40A3-84B6-B6CEC7359E87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68AEBE8-540B-44C2-8975-12A00107A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My%20Music%20E\Pesni_Pobedi_1\01%20Svjashennaja%20voiyna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My%20Music%20E\Pesni_Pobedi_1\02%20Proshanie%20Slavjanki.mp3" TargetMode="External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артинки\История в фотографиях\ВМВ\x_ae6d3db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01 Svjashennaja voiyn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1429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СТАЛИНГРАДСКАЯ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000" b="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БИТВА</a:t>
            </a:r>
            <a:endParaRPr lang="ru-RU" sz="5400" b="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0"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282" y="214290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В непрерывных боях прошёл сентябрь, октябрь, половина ноября. Озверевшие гитлеровцы всё ещё надеялись к зиме взять Сталинград</a:t>
            </a:r>
            <a:r>
              <a:rPr lang="ru-RU" sz="2400" b="1" dirty="0" smtClean="0"/>
              <a:t>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214290"/>
            <a:ext cx="885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Они и не подозревали, что в это время Советское командование уже разработало план разгрома фашистских войск под Сталинградом.</a:t>
            </a:r>
            <a:endParaRPr lang="ru-RU" sz="2400" dirty="0"/>
          </a:p>
        </p:txBody>
      </p:sp>
      <p:pic>
        <p:nvPicPr>
          <p:cNvPr id="3075" name="Picture 3" descr="E:\Картинки\История в фотографиях\ВМВ\german_troops_under_attack_from_russian_artille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714488"/>
            <a:ext cx="3619500" cy="4752975"/>
          </a:xfrm>
          <a:prstGeom prst="rect">
            <a:avLst/>
          </a:prstGeom>
          <a:noFill/>
        </p:spPr>
      </p:pic>
      <p:pic>
        <p:nvPicPr>
          <p:cNvPr id="3076" name="Picture 4" descr="C:\Documents and Settings\Lanos\Рабочий стол\Сталинград\9sSmMrOYMg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71678"/>
            <a:ext cx="4286250" cy="3781425"/>
          </a:xfrm>
          <a:prstGeom prst="rect">
            <a:avLst/>
          </a:prstGeom>
          <a:noFill/>
        </p:spPr>
      </p:pic>
      <p:pic>
        <p:nvPicPr>
          <p:cNvPr id="3079" name="Picture 7" descr="C:\Documents and Settings\Lanos\Рабочий стол\Сталинград\x_a5e9488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571744"/>
            <a:ext cx="4432297" cy="3038031"/>
          </a:xfrm>
          <a:prstGeom prst="rect">
            <a:avLst/>
          </a:prstGeom>
          <a:noFill/>
        </p:spPr>
      </p:pic>
      <p:pic>
        <p:nvPicPr>
          <p:cNvPr id="3080" name="Picture 8" descr="C:\Documents and Settings\Lanos\Рабочий стол\Сталинград\t8FisHAXH2Q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928934"/>
            <a:ext cx="5133975" cy="3448050"/>
          </a:xfrm>
          <a:prstGeom prst="rect">
            <a:avLst/>
          </a:prstGeom>
          <a:noFill/>
        </p:spPr>
      </p:pic>
      <p:pic>
        <p:nvPicPr>
          <p:cNvPr id="3078" name="Picture 6" descr="C:\Documents and Settings\Lanos\Рабочий стол\Сталинград\023703139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1428736"/>
            <a:ext cx="4000528" cy="525941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7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282" y="214290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Утром 19 ноября </a:t>
            </a:r>
            <a:r>
              <a:rPr lang="ru-RU" sz="2400" b="1" dirty="0" smtClean="0"/>
              <a:t>войска </a:t>
            </a:r>
            <a:r>
              <a:rPr lang="ru-RU" sz="2400" b="1" dirty="0" smtClean="0"/>
              <a:t>Юго-Западного </a:t>
            </a:r>
            <a:r>
              <a:rPr lang="ru-RU" sz="2400" b="1" dirty="0" smtClean="0"/>
              <a:t>и </a:t>
            </a:r>
            <a:r>
              <a:rPr lang="ru-RU" sz="2400" b="1" dirty="0" smtClean="0"/>
              <a:t>Донского </a:t>
            </a:r>
            <a:r>
              <a:rPr lang="ru-RU" sz="2400" b="1" dirty="0" smtClean="0"/>
              <a:t>фронтов перешли </a:t>
            </a:r>
            <a:r>
              <a:rPr lang="ru-RU" sz="2400" b="1" dirty="0" smtClean="0"/>
              <a:t>в наступление</a:t>
            </a:r>
            <a:r>
              <a:rPr lang="ru-RU" sz="2400" b="1" dirty="0" smtClean="0"/>
              <a:t>. Сталинградский фронт перешёл </a:t>
            </a:r>
            <a:r>
              <a:rPr lang="ru-RU" sz="2400" b="1" dirty="0" smtClean="0"/>
              <a:t>в контрнаступление 20 </a:t>
            </a:r>
            <a:r>
              <a:rPr lang="ru-RU" sz="2400" b="1" dirty="0" smtClean="0"/>
              <a:t>ноября.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4786322"/>
            <a:ext cx="8858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Советские войска прорвали </a:t>
            </a:r>
            <a:r>
              <a:rPr lang="ru-RU" sz="2400" b="1" dirty="0" smtClean="0"/>
              <a:t>оборону </a:t>
            </a:r>
            <a:r>
              <a:rPr lang="ru-RU" sz="2400" b="1" dirty="0" smtClean="0"/>
              <a:t>противника и </a:t>
            </a:r>
            <a:r>
              <a:rPr lang="ru-RU" sz="2400" b="1" dirty="0" smtClean="0"/>
              <a:t>начали стремительное наступление </a:t>
            </a:r>
            <a:r>
              <a:rPr lang="ru-RU" sz="2400" b="1" dirty="0" smtClean="0"/>
              <a:t>на сходящихся направлениях. </a:t>
            </a:r>
            <a:r>
              <a:rPr lang="ru-RU" sz="2400" b="1" dirty="0" smtClean="0"/>
              <a:t>Таким образом, в районе </a:t>
            </a:r>
            <a:r>
              <a:rPr lang="ru-RU" sz="2400" b="1" dirty="0" smtClean="0"/>
              <a:t>Сталинграда </a:t>
            </a:r>
            <a:r>
              <a:rPr lang="ru-RU" sz="2400" b="1" dirty="0" smtClean="0"/>
              <a:t>была окружена крупная группировка </a:t>
            </a:r>
            <a:r>
              <a:rPr lang="ru-RU" sz="2400" b="1" dirty="0" smtClean="0"/>
              <a:t>фашистских войск.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Documents and Settings\Lanos\Рабочий стол\Сталинград\x_9de93ec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571612"/>
            <a:ext cx="4500594" cy="3076770"/>
          </a:xfrm>
          <a:prstGeom prst="rect">
            <a:avLst/>
          </a:prstGeom>
          <a:noFill/>
        </p:spPr>
      </p:pic>
      <p:pic>
        <p:nvPicPr>
          <p:cNvPr id="4099" name="Picture 3" descr="C:\Documents and Settings\Lanos\Рабочий стол\Сталинград\x_e6d41c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785926"/>
            <a:ext cx="4371581" cy="2928958"/>
          </a:xfrm>
          <a:prstGeom prst="rect">
            <a:avLst/>
          </a:prstGeom>
          <a:noFill/>
        </p:spPr>
      </p:pic>
      <p:pic>
        <p:nvPicPr>
          <p:cNvPr id="4100" name="Picture 4" descr="C:\Documents and Settings\Lanos\Рабочий стол\Сталинград\vNwvddJir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1428736"/>
            <a:ext cx="4500594" cy="337544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58" presetClass="entr" presetSubtype="0" ac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Lanos\Рабочий стол\Сталинград\x_71f86c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071810"/>
            <a:ext cx="4762500" cy="35052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Немецко-фашистское командование попыталось деблокировать окруженную группировку.</a:t>
            </a:r>
          </a:p>
          <a:p>
            <a:pPr algn="just"/>
            <a:r>
              <a:rPr lang="ru-RU" sz="2400" b="1" dirty="0" smtClean="0"/>
              <a:t>В декабре, в районе населённых пунктов Котельниково-Аксай развернулись ожесточенные бои.</a:t>
            </a:r>
          </a:p>
        </p:txBody>
      </p:sp>
      <p:pic>
        <p:nvPicPr>
          <p:cNvPr id="5122" name="Picture 2" descr="C:\Documents and Settings\Lanos\Рабочий стол\Сталинград\9dFSSNequR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143116"/>
            <a:ext cx="4714908" cy="3294191"/>
          </a:xfrm>
          <a:prstGeom prst="rect">
            <a:avLst/>
          </a:prstGeom>
          <a:noFill/>
        </p:spPr>
      </p:pic>
      <p:pic>
        <p:nvPicPr>
          <p:cNvPr id="5124" name="Picture 4" descr="C:\Documents and Settings\Lanos\Рабочий стол\Сталинград\x_5becc5a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1857364"/>
            <a:ext cx="4895844" cy="3858314"/>
          </a:xfrm>
          <a:prstGeom prst="rect">
            <a:avLst/>
          </a:prstGeom>
          <a:noFill/>
        </p:spPr>
      </p:pic>
      <p:pic>
        <p:nvPicPr>
          <p:cNvPr id="5125" name="Picture 5" descr="C:\Documents and Settings\Lanos\Рабочий стол\Сталинград\mQrYBJb_0h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3286124"/>
            <a:ext cx="4572032" cy="302516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282" y="214290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В середине январе началась ликвидация </a:t>
            </a:r>
            <a:r>
              <a:rPr lang="ru-RU" sz="2400" b="1" dirty="0" smtClean="0"/>
              <a:t>окруженной в районе Сталинграда группировки </a:t>
            </a:r>
            <a:r>
              <a:rPr lang="ru-RU" sz="2400" b="1" dirty="0" smtClean="0"/>
              <a:t>врага. 2 </a:t>
            </a:r>
            <a:r>
              <a:rPr lang="ru-RU" sz="2400" b="1" dirty="0" smtClean="0"/>
              <a:t>февраля после мощного огневого удара артиллерии советские войска </a:t>
            </a:r>
            <a:r>
              <a:rPr lang="ru-RU" sz="2400" b="1" dirty="0" smtClean="0"/>
              <a:t>уничтожили </a:t>
            </a:r>
            <a:r>
              <a:rPr lang="ru-RU" sz="2400" b="1" dirty="0" smtClean="0"/>
              <a:t>последнюю группировку противника</a:t>
            </a:r>
            <a:r>
              <a:rPr lang="ru-RU" sz="2400" b="1" dirty="0" smtClean="0"/>
              <a:t>.</a:t>
            </a:r>
          </a:p>
        </p:txBody>
      </p:sp>
      <p:pic>
        <p:nvPicPr>
          <p:cNvPr id="6146" name="Picture 2" descr="C:\Documents and Settings\Lanos\Рабочий стол\Сталинград\x_cd5b5f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285992"/>
            <a:ext cx="5695369" cy="3724276"/>
          </a:xfrm>
          <a:prstGeom prst="rect">
            <a:avLst/>
          </a:prstGeom>
          <a:noFill/>
        </p:spPr>
      </p:pic>
      <p:pic>
        <p:nvPicPr>
          <p:cNvPr id="6147" name="Picture 3" descr="C:\Documents and Settings\Lanos\Рабочий стол\Сталинград\x_91eb70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00372"/>
            <a:ext cx="4786346" cy="3589760"/>
          </a:xfrm>
          <a:prstGeom prst="rect">
            <a:avLst/>
          </a:prstGeom>
          <a:noFill/>
        </p:spPr>
      </p:pic>
      <p:pic>
        <p:nvPicPr>
          <p:cNvPr id="6149" name="Picture 5" descr="C:\Documents and Settings\Lanos\Рабочий стол\Сталинград\0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2617853"/>
            <a:ext cx="5715040" cy="387064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282" y="142852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Гитлеровцы понесли колоссальные потери: только убитыми более 147 тыс., в плен сдалось более 90 тысяч солдат и офицеров, в том числе и 24 генерала</a:t>
            </a:r>
            <a:r>
              <a:rPr lang="ru-RU" sz="2400" b="1" dirty="0" smtClean="0"/>
              <a:t>.</a:t>
            </a:r>
          </a:p>
        </p:txBody>
      </p:sp>
      <p:pic>
        <p:nvPicPr>
          <p:cNvPr id="8194" name="Picture 2" descr="E:\Картинки\История в фотографиях\ВМВ\gxGaKznc3M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3116"/>
            <a:ext cx="7572428" cy="454779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5" dur="5000" fill="hold"/>
                                        <p:tgtEl>
                                          <p:spTgt spid="8194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Lanos\Рабочий стол\Сталинград\stalingrad_vstrecha2fron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9113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1000108"/>
            <a:ext cx="8715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Этим </a:t>
            </a:r>
            <a:r>
              <a:rPr lang="ru-RU" sz="2400" b="1" dirty="0" smtClean="0">
                <a:solidFill>
                  <a:schemeClr val="bg1"/>
                </a:solidFill>
              </a:rPr>
              <a:t>была завершена битва под Сталинградом.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pic>
        <p:nvPicPr>
          <p:cNvPr id="9" name="02 Proshanie Slavjank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17"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282" y="285728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Победа Советской Армии под Сталинградом положила начало коренному перелому в ходе Великой Отечественной </a:t>
            </a:r>
            <a:r>
              <a:rPr lang="ru-RU" sz="2400" b="1" dirty="0" smtClean="0"/>
              <a:t>войны.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5143512"/>
            <a:ext cx="8858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Поражение гитлеровцев под Сталинградом стало началом их поражения во всей Европе. И не случайно улицы и площади многих европейских городов после войны были названы в честь города на Волге.</a:t>
            </a:r>
            <a:endParaRPr lang="ru-RU" sz="2400" b="1" dirty="0"/>
          </a:p>
        </p:txBody>
      </p:sp>
      <p:pic>
        <p:nvPicPr>
          <p:cNvPr id="9218" name="Picture 2" descr="E:\Картинки\История в фотографиях\ВМВ\x_f55ebdc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6"/>
            <a:ext cx="6572296" cy="4461725"/>
          </a:xfrm>
          <a:prstGeom prst="rect">
            <a:avLst/>
          </a:prstGeom>
          <a:noFill/>
        </p:spPr>
      </p:pic>
      <p:pic>
        <p:nvPicPr>
          <p:cNvPr id="9219" name="Picture 3" descr="C:\Documents and Settings\Lanos\Рабочий стол\Сталинград\x_75131be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85728"/>
            <a:ext cx="3723415" cy="491490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8" presetClass="entr" presetSubtype="0" ac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47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2844" y="142852"/>
            <a:ext cx="5286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Благодарные </a:t>
            </a:r>
            <a:r>
              <a:rPr lang="ru-RU" sz="3200" b="1" dirty="0" smtClean="0"/>
              <a:t>потомки</a:t>
            </a:r>
            <a:endParaRPr lang="ru-RU" sz="30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785794"/>
            <a:ext cx="5500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всегда будут </a:t>
            </a:r>
            <a:r>
              <a:rPr lang="ru-RU" sz="3600" b="1" dirty="0" smtClean="0"/>
              <a:t>помнить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428736"/>
            <a:ext cx="3929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подвиги </a:t>
            </a:r>
            <a:r>
              <a:rPr lang="ru-RU" sz="3600" b="1" dirty="0" smtClean="0"/>
              <a:t>героев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2071678"/>
            <a:ext cx="22541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битвы </a:t>
            </a:r>
            <a:r>
              <a:rPr lang="ru-RU" sz="3600" b="1" dirty="0" smtClean="0"/>
              <a:t>за</a:t>
            </a:r>
            <a:endParaRPr lang="ru-RU" sz="3600" dirty="0"/>
          </a:p>
        </p:txBody>
      </p:sp>
      <p:pic>
        <p:nvPicPr>
          <p:cNvPr id="10243" name="Picture 3" descr="C:\Documents and Settings\Lanos\Рабочий стол\Сталинград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9477" y="2928934"/>
            <a:ext cx="4095779" cy="3071834"/>
          </a:xfrm>
          <a:prstGeom prst="rect">
            <a:avLst/>
          </a:prstGeom>
          <a:noFill/>
        </p:spPr>
      </p:pic>
      <p:pic>
        <p:nvPicPr>
          <p:cNvPr id="10244" name="Picture 4" descr="C:\Documents and Settings\Lanos\Рабочий стол\Сталинград\image222586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928934"/>
            <a:ext cx="4381530" cy="328614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428992" y="2071678"/>
            <a:ext cx="29963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Сталинград</a:t>
            </a:r>
            <a:endParaRPr lang="ru-RU" dirty="0"/>
          </a:p>
        </p:txBody>
      </p:sp>
      <p:pic>
        <p:nvPicPr>
          <p:cNvPr id="10245" name="Picture 5" descr="C:\Documents and Settings\Lanos\Рабочий стол\Сталинград\article70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286124"/>
            <a:ext cx="4643470" cy="3345439"/>
          </a:xfrm>
          <a:prstGeom prst="rect">
            <a:avLst/>
          </a:prstGeom>
          <a:noFill/>
        </p:spPr>
      </p:pic>
      <p:pic>
        <p:nvPicPr>
          <p:cNvPr id="10246" name="Picture 6" descr="C:\Documents and Settings\Lanos\Рабочий стол\Сталинград\c6ced914b7b07006f8dbf7364037c1ff_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643314"/>
            <a:ext cx="4898395" cy="3006390"/>
          </a:xfrm>
          <a:prstGeom prst="rect">
            <a:avLst/>
          </a:prstGeom>
          <a:noFill/>
        </p:spPr>
      </p:pic>
      <p:pic>
        <p:nvPicPr>
          <p:cNvPr id="10242" name="Picture 2" descr="C:\Documents and Settings\Lanos\Рабочий стол\Сталинград\1356517569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2786058"/>
            <a:ext cx="5964668" cy="396153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40" presetID="3" presetClass="emph" presetSubtype="2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52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4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to="1.25" calcmode="lin" valueType="num">
                                      <p:cBhvr override="childStyle">
                                        <p:cTn id="4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  <p:bldP spid="13" grpId="1"/>
      <p:bldP spid="13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Lanos\Рабочий стол\stalingrad_bo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14285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 Black" pitchFamily="34" charset="0"/>
              </a:rPr>
              <a:t>Крупнейшее сухопутное сражение</a:t>
            </a:r>
          </a:p>
          <a:p>
            <a:pPr algn="ctr"/>
            <a:r>
              <a:rPr lang="ru-RU" sz="2400" b="1" dirty="0" smtClean="0">
                <a:latin typeface="Arial Black" pitchFamily="34" charset="0"/>
              </a:rPr>
              <a:t>Второй Мировой войны, развернувшееся</a:t>
            </a:r>
          </a:p>
          <a:p>
            <a:pPr algn="ctr"/>
            <a:r>
              <a:rPr lang="ru-RU" sz="2400" b="1" dirty="0" smtClean="0">
                <a:latin typeface="Arial Black" pitchFamily="34" charset="0"/>
              </a:rPr>
              <a:t>с 17 июля 1942 года по 2 февраля 1943 года.</a:t>
            </a:r>
            <a:endParaRPr lang="ru-RU" sz="2400" b="1" dirty="0"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xit" presetSubtype="0" fill="hold" grpId="1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СТОРОНЫ</a:t>
            </a:r>
            <a:endParaRPr lang="ru-RU" sz="36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075" name="Picture 3" descr="E:\Картинки\История в фотографиях\ВМВ\Qgerman_supply_colum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14752"/>
            <a:ext cx="3714776" cy="2820907"/>
          </a:xfrm>
          <a:prstGeom prst="rect">
            <a:avLst/>
          </a:prstGeom>
          <a:noFill/>
        </p:spPr>
      </p:pic>
      <p:pic>
        <p:nvPicPr>
          <p:cNvPr id="3074" name="Picture 2" descr="E:\Картинки\История в фотографиях\ВМВ\x_156279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6638" y="2096819"/>
            <a:ext cx="3728766" cy="311813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71604" y="642918"/>
            <a:ext cx="414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ГЕРМАНИЯ</a:t>
            </a:r>
            <a:endParaRPr lang="ru-RU" sz="36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00364" y="1214422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pc="3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 её союзники:</a:t>
            </a:r>
            <a:endParaRPr lang="ru-RU" sz="2400" b="1" spc="300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1643050"/>
            <a:ext cx="36433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3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ИТАЛИЯ</a:t>
            </a:r>
          </a:p>
          <a:p>
            <a:r>
              <a:rPr lang="ru-RU" sz="3200" b="1" spc="3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РУМЫНИЯ</a:t>
            </a:r>
          </a:p>
          <a:p>
            <a:r>
              <a:rPr lang="ru-RU" sz="3200" b="1" spc="3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ВЕНГРИЯ</a:t>
            </a:r>
          </a:p>
          <a:p>
            <a:r>
              <a:rPr lang="ru-RU" sz="3200" b="1" spc="3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ХОРВАТИЯ</a:t>
            </a:r>
            <a:endParaRPr lang="ru-RU" sz="2800" b="1" spc="30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079" name="Picture 7" descr="E:\Картинки\История в фотографиях\ВМВ\x_5d5f55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2000240"/>
            <a:ext cx="3314700" cy="4572000"/>
          </a:xfrm>
          <a:prstGeom prst="rect">
            <a:avLst/>
          </a:prstGeom>
          <a:noFill/>
        </p:spPr>
      </p:pic>
      <p:pic>
        <p:nvPicPr>
          <p:cNvPr id="3077" name="Picture 5" descr="C:\Documents and Settings\Lanos\Рабочий стол\Сталинград\Romanian_soldiers_on_eastern_front_19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2912" y="3143248"/>
            <a:ext cx="4204326" cy="2759089"/>
          </a:xfrm>
          <a:prstGeom prst="rect">
            <a:avLst/>
          </a:prstGeom>
          <a:noFill/>
        </p:spPr>
      </p:pic>
      <p:pic>
        <p:nvPicPr>
          <p:cNvPr id="3078" name="Picture 6" descr="C:\Documents and Settings\Lanos\Рабочий стол\Сталинград\итальянцы под Сталинградом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01727" y="4143380"/>
            <a:ext cx="4554537" cy="256192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СТОРОНЫ</a:t>
            </a:r>
            <a:endParaRPr lang="ru-RU" sz="36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0298" y="642918"/>
            <a:ext cx="414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СССР</a:t>
            </a:r>
            <a:endParaRPr lang="ru-RU" sz="36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 descr="E:\Картинки\История в фотографиях\ВМВ\t_34s_and_troop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643050"/>
            <a:ext cx="4143037" cy="3357586"/>
          </a:xfrm>
          <a:prstGeom prst="rect">
            <a:avLst/>
          </a:prstGeom>
          <a:noFill/>
        </p:spPr>
      </p:pic>
      <p:pic>
        <p:nvPicPr>
          <p:cNvPr id="1027" name="Picture 3" descr="E:\Картинки\История в фотографиях\ВМВ\x_f1da7b6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071678"/>
            <a:ext cx="4972050" cy="4572000"/>
          </a:xfrm>
          <a:prstGeom prst="rect">
            <a:avLst/>
          </a:prstGeom>
          <a:noFill/>
        </p:spPr>
      </p:pic>
      <p:pic>
        <p:nvPicPr>
          <p:cNvPr id="1028" name="Picture 4" descr="E:\Картинки\История в фотографиях\ВМВ\x_87dd32b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3980" y="2714620"/>
            <a:ext cx="4531156" cy="344805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СИЛЫ СТОРОН</a:t>
            </a:r>
          </a:p>
          <a:p>
            <a:pPr algn="ctr"/>
            <a:r>
              <a:rPr lang="ru-RU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 началу битвы</a:t>
            </a:r>
            <a:endParaRPr lang="ru-RU" sz="24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15074" y="1357298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СССР</a:t>
            </a:r>
            <a:endParaRPr lang="ru-RU" sz="32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1142984"/>
            <a:ext cx="4071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Германия</a:t>
            </a:r>
          </a:p>
          <a:p>
            <a:r>
              <a:rPr lang="ru-RU" sz="28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 союзниками</a:t>
            </a:r>
            <a:endParaRPr lang="ru-RU" sz="32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2214554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270 тыс. человек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357818" y="2214554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547 тыс. человек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71472" y="2928934"/>
            <a:ext cx="3286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 тыс. орудий и миномётов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143504" y="2928934"/>
            <a:ext cx="3286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2,2 тыс. орудий и миномётов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14348" y="4500570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500 танков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357818" y="4500570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400 танков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71472" y="5429264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1200 самолётов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5357818" y="5357826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714 самолётов</a:t>
            </a:r>
            <a:endParaRPr lang="ru-RU" sz="2800" dirty="0"/>
          </a:p>
        </p:txBody>
      </p:sp>
      <p:pic>
        <p:nvPicPr>
          <p:cNvPr id="2050" name="Picture 2" descr="E:\Картинки\История в фотографиях\ВМВ\x_96a863f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857496"/>
            <a:ext cx="2781300" cy="3714750"/>
          </a:xfrm>
          <a:prstGeom prst="rect">
            <a:avLst/>
          </a:prstGeom>
          <a:noFill/>
        </p:spPr>
      </p:pic>
      <p:pic>
        <p:nvPicPr>
          <p:cNvPr id="2051" name="Picture 3" descr="E:\Картинки\История в фотографиях\ВМВ\РККА\x_7a34da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928934"/>
            <a:ext cx="4714908" cy="3536182"/>
          </a:xfrm>
          <a:prstGeom prst="rect">
            <a:avLst/>
          </a:prstGeom>
          <a:noFill/>
        </p:spPr>
      </p:pic>
      <p:pic>
        <p:nvPicPr>
          <p:cNvPr id="2052" name="Picture 4" descr="E:\Картинки\История в фотографиях\ВМВ\Пак-40, сентябрь 1943г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071942"/>
            <a:ext cx="4182288" cy="2643206"/>
          </a:xfrm>
          <a:prstGeom prst="rect">
            <a:avLst/>
          </a:prstGeom>
          <a:noFill/>
        </p:spPr>
      </p:pic>
      <p:pic>
        <p:nvPicPr>
          <p:cNvPr id="2054" name="Picture 6" descr="C:\Documents and Settings\Lanos\Рабочий стол\Сталинград\800px-M10_hameenlinna_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4071942"/>
            <a:ext cx="3714776" cy="2631277"/>
          </a:xfrm>
          <a:prstGeom prst="rect">
            <a:avLst/>
          </a:prstGeom>
          <a:noFill/>
        </p:spPr>
      </p:pic>
      <p:pic>
        <p:nvPicPr>
          <p:cNvPr id="2055" name="Picture 7" descr="E:\Картинки\История в фотографиях\ВМВ\x_f98ff4cc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1214422"/>
            <a:ext cx="3929090" cy="3009683"/>
          </a:xfrm>
          <a:prstGeom prst="rect">
            <a:avLst/>
          </a:prstGeom>
          <a:noFill/>
        </p:spPr>
      </p:pic>
      <p:pic>
        <p:nvPicPr>
          <p:cNvPr id="2056" name="Picture 8" descr="E:\Картинки\История в фотографиях\ВМВ\aab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1285860"/>
            <a:ext cx="4272584" cy="2786082"/>
          </a:xfrm>
          <a:prstGeom prst="rect">
            <a:avLst/>
          </a:prstGeom>
          <a:noFill/>
        </p:spPr>
      </p:pic>
      <p:pic>
        <p:nvPicPr>
          <p:cNvPr id="2057" name="Picture 9" descr="C:\Documents and Settings\Lanos\Рабочий стол\Сталинград\ju87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2357430"/>
            <a:ext cx="3975798" cy="2930402"/>
          </a:xfrm>
          <a:prstGeom prst="rect">
            <a:avLst/>
          </a:prstGeom>
          <a:noFill/>
        </p:spPr>
      </p:pic>
      <p:pic>
        <p:nvPicPr>
          <p:cNvPr id="2058" name="Picture 10" descr="C:\Documents and Settings\Lanos\Рабочий стол\Сталинград\king_cobras_for_russia.sized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2643182"/>
            <a:ext cx="4324701" cy="247938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4" presetClass="exit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4" presetClass="exit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14" presetClass="exit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5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50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500"/>
                            </p:stCondLst>
                            <p:childTnLst>
                              <p:par>
                                <p:cTn id="89" presetID="14" presetClass="exit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8500"/>
                            </p:stCondLst>
                            <p:childTnLst>
                              <p:par>
                                <p:cTn id="93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282" y="142852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середине июля стало ясно, что противник стремится прорваться к Волге в районе Сталинграда и захватить этот важный стратегический пункт.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6" descr="E:\Картинки\История в фотографиях\ВМВ\x_68681d3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3362325" cy="4572000"/>
          </a:xfrm>
          <a:prstGeom prst="rect">
            <a:avLst/>
          </a:prstGeom>
          <a:noFill/>
        </p:spPr>
      </p:pic>
      <p:pic>
        <p:nvPicPr>
          <p:cNvPr id="3074" name="Picture 2" descr="E:\Картинки\История в фотографиях\ВМВ\German_tanks_in_russia.siz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786058"/>
            <a:ext cx="4346356" cy="3714776"/>
          </a:xfrm>
          <a:prstGeom prst="rect">
            <a:avLst/>
          </a:prstGeom>
          <a:noFill/>
        </p:spPr>
      </p:pic>
      <p:pic>
        <p:nvPicPr>
          <p:cNvPr id="3076" name="Picture 4" descr="C:\Documents and Settings\Lanos\Рабочий стол\Сталинград\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571612"/>
            <a:ext cx="3776152" cy="514353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282" y="142852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 лету, пользуясь отсутствием второго фронта, немцы смогли перебросить с Запада на Восток дополнительно свыше 50 дивизий, мобилизовать силы союзников и все резервы.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357166"/>
            <a:ext cx="8786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Гитлер и его генералы делали решающую ставку на это летнее наступление, полагая, что теперь они обязательно добьются нужного перелома войны.</a:t>
            </a:r>
            <a:endParaRPr lang="ru-RU" sz="2400" dirty="0"/>
          </a:p>
        </p:txBody>
      </p:sp>
      <p:pic>
        <p:nvPicPr>
          <p:cNvPr id="4098" name="Picture 2" descr="E:\Картинки\История в фотографиях\ВМВ\x_8e159e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1928802"/>
            <a:ext cx="3622353" cy="4357718"/>
          </a:xfrm>
          <a:prstGeom prst="rect">
            <a:avLst/>
          </a:prstGeom>
          <a:noFill/>
        </p:spPr>
      </p:pic>
      <p:pic>
        <p:nvPicPr>
          <p:cNvPr id="4101" name="Picture 5" descr="E:\Картинки\История в фотографиях\ВМВ\panzers_in_russia.siz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928802"/>
            <a:ext cx="4127500" cy="3398738"/>
          </a:xfrm>
          <a:prstGeom prst="rect">
            <a:avLst/>
          </a:prstGeom>
          <a:noFill/>
        </p:spPr>
      </p:pic>
      <p:pic>
        <p:nvPicPr>
          <p:cNvPr id="4100" name="Picture 4" descr="E:\Картинки\История в фотографиях\ВМВ\stu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571876"/>
            <a:ext cx="5379200" cy="257176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6" presetClass="exit" presetSubtype="16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282" y="214290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В</a:t>
            </a:r>
            <a:r>
              <a:rPr lang="en-US" sz="2400" b="1" dirty="0" smtClean="0"/>
              <a:t> </a:t>
            </a:r>
            <a:r>
              <a:rPr lang="ru-RU" sz="2400" b="1" dirty="0" smtClean="0"/>
              <a:t>результате июльского прорыва, </a:t>
            </a:r>
            <a:r>
              <a:rPr lang="ru-RU" sz="2400" b="1" dirty="0" smtClean="0"/>
              <a:t>фашистские войска вышли к излучине Дона. </a:t>
            </a:r>
            <a:r>
              <a:rPr lang="ru-RU" sz="2400" b="1" dirty="0" smtClean="0"/>
              <a:t>Создавалась </a:t>
            </a:r>
            <a:r>
              <a:rPr lang="ru-RU" sz="2400" b="1" dirty="0" smtClean="0"/>
              <a:t>тяжёлая обстановка</a:t>
            </a:r>
            <a:r>
              <a:rPr lang="ru-RU" sz="2400" b="1" dirty="0" smtClean="0"/>
              <a:t>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42852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Но советское командование срочно выделило две резервные армии. Между Доном и Волгой был создан оборонительный рубеж - возник Сталинградский фронт.</a:t>
            </a:r>
            <a:endParaRPr lang="ru-RU" dirty="0"/>
          </a:p>
        </p:txBody>
      </p:sp>
      <p:pic>
        <p:nvPicPr>
          <p:cNvPr id="1026" name="Picture 2" descr="E:\Картинки\История в фотографиях\ВМВ\tap_panther1.siz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4000529" cy="3000396"/>
          </a:xfrm>
          <a:prstGeom prst="rect">
            <a:avLst/>
          </a:prstGeom>
          <a:noFill/>
        </p:spPr>
      </p:pic>
      <p:pic>
        <p:nvPicPr>
          <p:cNvPr id="1029" name="Picture 5" descr="C:\Documents and Settings\Lanos\Рабочий стол\Сталинград\x_3670862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857496"/>
            <a:ext cx="2893239" cy="3857652"/>
          </a:xfrm>
          <a:prstGeom prst="rect">
            <a:avLst/>
          </a:prstGeom>
          <a:noFill/>
        </p:spPr>
      </p:pic>
      <p:pic>
        <p:nvPicPr>
          <p:cNvPr id="1027" name="Picture 3" descr="C:\Documents and Settings\Lanos\Рабочий стол\Сталинград\stalingrad-kart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857364"/>
            <a:ext cx="4000528" cy="4273291"/>
          </a:xfrm>
          <a:prstGeom prst="rect">
            <a:avLst/>
          </a:prstGeom>
          <a:noFill/>
        </p:spPr>
      </p:pic>
      <p:pic>
        <p:nvPicPr>
          <p:cNvPr id="1030" name="Picture 6" descr="C:\Documents and Settings\Lanos\Рабочий стол\Сталинград\x_c720856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1571612"/>
            <a:ext cx="5436038" cy="3429024"/>
          </a:xfrm>
          <a:prstGeom prst="rect">
            <a:avLst/>
          </a:prstGeom>
          <a:noFill/>
        </p:spPr>
      </p:pic>
      <p:pic>
        <p:nvPicPr>
          <p:cNvPr id="1031" name="Picture 7" descr="C:\Documents and Settings\Lanos\Рабочий стол\Сталинград\k1EedG5bnL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3071810"/>
            <a:ext cx="4805180" cy="350046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7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282" y="214290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Всю вторую половину июля и август на Сталинградском направлении шли ожесточённые, кровопролитные бои. К исходу 23 августа фашистам ценой огромных потерь удалось прорваться к Волге, севернее Сталинграда.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Lanos\Рабочий стол\Сталинград\x_8ec4f7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00306"/>
            <a:ext cx="3752850" cy="3657600"/>
          </a:xfrm>
          <a:prstGeom prst="rect">
            <a:avLst/>
          </a:prstGeom>
          <a:noFill/>
        </p:spPr>
      </p:pic>
      <p:pic>
        <p:nvPicPr>
          <p:cNvPr id="2051" name="Picture 3" descr="C:\Documents and Settings\Lanos\Рабочий стол\Сталинград\x_f432f1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285992"/>
            <a:ext cx="4762500" cy="3390900"/>
          </a:xfrm>
          <a:prstGeom prst="rect">
            <a:avLst/>
          </a:prstGeom>
          <a:noFill/>
        </p:spPr>
      </p:pic>
      <p:pic>
        <p:nvPicPr>
          <p:cNvPr id="2052" name="Picture 4" descr="E:\Картинки\История в фотографиях\ВМВ\x_455d75f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357430"/>
            <a:ext cx="3012892" cy="44635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42844" y="214290"/>
            <a:ext cx="8858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середине сентября враг прорвался к Волге в центре города и по берегам реки Царицы. Бои шли уже на улицах. Гитлеровцы всё усиливали натиск. В штурме Сталинграда участвовало почти 500 танков, вражеская авиация сбросила на город почти миллион бомб.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 descr="E:\Картинки\История в фотографиях\ВМВ\Вермахт\Танк PzKpfw II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285992"/>
            <a:ext cx="4353253" cy="2786082"/>
          </a:xfrm>
          <a:prstGeom prst="rect">
            <a:avLst/>
          </a:prstGeom>
          <a:noFill/>
        </p:spPr>
      </p:pic>
      <p:pic>
        <p:nvPicPr>
          <p:cNvPr id="2054" name="Picture 6" descr="E:\Картинки\История в фотографиях\ВМВ\stalingrad_nemc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3643314"/>
            <a:ext cx="5137752" cy="307183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5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478</TotalTime>
  <Words>479</Words>
  <Application>Microsoft Office PowerPoint</Application>
  <PresentationFormat>Экран (4:3)</PresentationFormat>
  <Paragraphs>50</Paragraphs>
  <Slides>17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WORK</dc:creator>
  <cp:lastModifiedBy>WORK</cp:lastModifiedBy>
  <cp:revision>62</cp:revision>
  <dcterms:created xsi:type="dcterms:W3CDTF">2013-01-11T17:52:08Z</dcterms:created>
  <dcterms:modified xsi:type="dcterms:W3CDTF">2013-01-17T20:31:36Z</dcterms:modified>
</cp:coreProperties>
</file>